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5" r:id="rId4"/>
  </p:sldMasterIdLst>
  <p:notesMasterIdLst>
    <p:notesMasterId r:id="rId15"/>
  </p:notesMasterIdLst>
  <p:handoutMasterIdLst>
    <p:handoutMasterId r:id="rId16"/>
  </p:handoutMasterIdLst>
  <p:sldIdLst>
    <p:sldId id="256" r:id="rId5"/>
    <p:sldId id="312" r:id="rId6"/>
    <p:sldId id="304" r:id="rId7"/>
    <p:sldId id="314" r:id="rId8"/>
    <p:sldId id="313" r:id="rId9"/>
    <p:sldId id="306" r:id="rId10"/>
    <p:sldId id="311" r:id="rId11"/>
    <p:sldId id="305" r:id="rId12"/>
    <p:sldId id="309" r:id="rId13"/>
    <p:sldId id="31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6C45728-7784-61C7-61E6-F96BE9063266}" name="Kevin Munley" initials="KM" userId="198752718c1a683f"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3A92B2"/>
    <a:srgbClr val="595959"/>
    <a:srgbClr val="7F7F7F"/>
    <a:srgbClr val="A6A6A6"/>
    <a:srgbClr val="BFBFBF"/>
    <a:srgbClr val="757575"/>
    <a:srgbClr val="8B8B8B"/>
    <a:srgbClr val="B0B0B0"/>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69CD55-999F-48BA-8DB3-E03413D5415B}" v="1" dt="2025-07-22T14:59:33.8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61" autoAdjust="0"/>
    <p:restoredTop sz="94655" autoAdjust="0"/>
  </p:normalViewPr>
  <p:slideViewPr>
    <p:cSldViewPr snapToGrid="0">
      <p:cViewPr>
        <p:scale>
          <a:sx n="51" d="100"/>
          <a:sy n="51" d="100"/>
        </p:scale>
        <p:origin x="1060" y="264"/>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3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rya Sankar" userId="8c5aa6e580cff640" providerId="LiveId" clId="{1B69CD55-999F-48BA-8DB3-E03413D5415B}"/>
    <pc:docChg chg="custSel modSld">
      <pc:chgData name="Surya Sankar" userId="8c5aa6e580cff640" providerId="LiveId" clId="{1B69CD55-999F-48BA-8DB3-E03413D5415B}" dt="2025-07-22T15:00:34.214" v="5" actId="478"/>
      <pc:docMkLst>
        <pc:docMk/>
      </pc:docMkLst>
      <pc:sldChg chg="addSp delSp modSp mod">
        <pc:chgData name="Surya Sankar" userId="8c5aa6e580cff640" providerId="LiveId" clId="{1B69CD55-999F-48BA-8DB3-E03413D5415B}" dt="2025-07-22T15:00:34.214" v="5" actId="478"/>
        <pc:sldMkLst>
          <pc:docMk/>
          <pc:sldMk cId="583426678" sldId="309"/>
        </pc:sldMkLst>
        <pc:spChg chg="add del mod">
          <ac:chgData name="Surya Sankar" userId="8c5aa6e580cff640" providerId="LiveId" clId="{1B69CD55-999F-48BA-8DB3-E03413D5415B}" dt="2025-07-22T15:00:34.214" v="5" actId="478"/>
          <ac:spMkLst>
            <pc:docMk/>
            <pc:sldMk cId="583426678" sldId="309"/>
            <ac:spMk id="7" creationId="{6D2F116F-4A9B-52D0-D6C1-562C4DC56C11}"/>
          </ac:spMkLst>
        </pc:spChg>
        <pc:picChg chg="add del mod">
          <ac:chgData name="Surya Sankar" userId="8c5aa6e580cff640" providerId="LiveId" clId="{1B69CD55-999F-48BA-8DB3-E03413D5415B}" dt="2025-07-22T15:00:34.214" v="5" actId="478"/>
          <ac:picMkLst>
            <pc:docMk/>
            <pc:sldMk cId="583426678" sldId="309"/>
            <ac:picMk id="6" creationId="{3DD16E3B-506D-EA0D-506F-67088D98D76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4366289-7251-4248-8185-9FEDE67FEBD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A911AAB-DA95-4CED-94BD-874BA4394E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CE2D0D4-6341-4059-9D73-098573890B8F}" type="datetimeFigureOut">
              <a:rPr lang="en-US" smtClean="0"/>
              <a:t>7/22/2025</a:t>
            </a:fld>
            <a:endParaRPr lang="en-US" dirty="0"/>
          </a:p>
        </p:txBody>
      </p:sp>
      <p:sp>
        <p:nvSpPr>
          <p:cNvPr id="4" name="Footer Placeholder 3">
            <a:extLst>
              <a:ext uri="{FF2B5EF4-FFF2-40B4-BE49-F238E27FC236}">
                <a16:creationId xmlns:a16="http://schemas.microsoft.com/office/drawing/2014/main" id="{796222C7-E745-4972-ADB2-26864641F2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F0AA558-CC6A-4543-8082-2ECED10B3D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6FEEF11-4551-44CC-8138-2C9C44119EA2}" type="slidenum">
              <a:rPr lang="en-US" smtClean="0"/>
              <a:t>‹#›</a:t>
            </a:fld>
            <a:endParaRPr lang="en-US" dirty="0"/>
          </a:p>
        </p:txBody>
      </p:sp>
    </p:spTree>
    <p:extLst>
      <p:ext uri="{BB962C8B-B14F-4D97-AF65-F5344CB8AC3E}">
        <p14:creationId xmlns:p14="http://schemas.microsoft.com/office/powerpoint/2010/main" val="258476473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image6.jpeg>
</file>

<file path=ppt/media/image7.jpeg>
</file>

<file path=ppt/media/image8.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A64C05-FCBF-48B1-ABC9-9F817F02AAEB}" type="datetimeFigureOut">
              <a:rPr lang="en-US" smtClean="0"/>
              <a:t>7/22/2025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C8E5D6-E240-4AB4-B03F-F45C58F87E64}" type="slidenum">
              <a:rPr lang="en-US" smtClean="0"/>
              <a:t>‹#›</a:t>
            </a:fld>
            <a:endParaRPr lang="en-US" dirty="0"/>
          </a:p>
        </p:txBody>
      </p:sp>
    </p:spTree>
    <p:extLst>
      <p:ext uri="{BB962C8B-B14F-4D97-AF65-F5344CB8AC3E}">
        <p14:creationId xmlns:p14="http://schemas.microsoft.com/office/powerpoint/2010/main" val="4120306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1</a:t>
            </a:fld>
            <a:endParaRPr lang="en-US" dirty="0"/>
          </a:p>
        </p:txBody>
      </p:sp>
    </p:spTree>
    <p:extLst>
      <p:ext uri="{BB962C8B-B14F-4D97-AF65-F5344CB8AC3E}">
        <p14:creationId xmlns:p14="http://schemas.microsoft.com/office/powerpoint/2010/main" val="3591548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C8E5D6-E240-4AB4-B03F-F45C58F87E64}" type="slidenum">
              <a:rPr lang="en-US" smtClean="0"/>
              <a:t>4</a:t>
            </a:fld>
            <a:endParaRPr lang="en-US" dirty="0"/>
          </a:p>
        </p:txBody>
      </p:sp>
    </p:spTree>
    <p:extLst>
      <p:ext uri="{BB962C8B-B14F-4D97-AF65-F5344CB8AC3E}">
        <p14:creationId xmlns:p14="http://schemas.microsoft.com/office/powerpoint/2010/main" val="36399637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7/22/2025</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8041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6" name="Rectangle 5"/>
          <p:cNvSpPr>
            <a:spLocks noChangeAspect="1"/>
          </p:cNvSpPr>
          <p:nvPr userDrawn="1"/>
        </p:nvSpPr>
        <p:spPr>
          <a:xfrm>
            <a:off x="1"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lvl1pPr>
              <a:defRPr>
                <a:solidFill>
                  <a:schemeClr val="bg1"/>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bg2"/>
                </a:solidFill>
              </a:defRPr>
            </a:lvl1pPr>
          </a:lstStyle>
          <a:p>
            <a:fld id="{5DB4ED54-5B5E-4A04-93D3-5772E3CE3818}" type="datetime1">
              <a:rPr lang="en-US" smtClean="0"/>
              <a:pPr/>
              <a:t>7/22/2025</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2"/>
                </a:solidFill>
              </a:defRPr>
            </a:lvl1pPr>
          </a:lstStyle>
          <a:p>
            <a:fld id="{3A98EE3D-8CD1-4C3F-BD1C-C98C9596463C}" type="slidenum">
              <a:rPr lang="en-US" smtClean="0"/>
              <a:pPr/>
              <a:t>‹#›</a:t>
            </a:fld>
            <a:endParaRPr lang="en-US" dirty="0"/>
          </a:p>
        </p:txBody>
      </p:sp>
      <p:sp>
        <p:nvSpPr>
          <p:cNvPr id="9" name="Picture Placeholder 5"/>
          <p:cNvSpPr>
            <a:spLocks noGrp="1"/>
          </p:cNvSpPr>
          <p:nvPr>
            <p:ph type="pic" sz="quarter" idx="13"/>
          </p:nvPr>
        </p:nvSpPr>
        <p:spPr>
          <a:xfrm>
            <a:off x="0" y="5245130"/>
            <a:ext cx="12192000" cy="1612870"/>
          </a:xfrm>
        </p:spPr>
        <p:txBody>
          <a:bodyPr/>
          <a:lstStyle/>
          <a:p>
            <a:r>
              <a:rPr lang="en-US" dirty="0"/>
              <a:t>Click icon to add picture</a:t>
            </a:r>
          </a:p>
        </p:txBody>
      </p:sp>
      <p:sp>
        <p:nvSpPr>
          <p:cNvPr id="2" name="Rectangle 1"/>
          <p:cNvSpPr/>
          <p:nvPr userDrawn="1"/>
        </p:nvSpPr>
        <p:spPr>
          <a:xfrm>
            <a:off x="575894"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userDrawn="1"/>
        </p:nvSpPr>
        <p:spPr>
          <a:xfrm>
            <a:off x="3429849"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6283804"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9137758" y="1972490"/>
            <a:ext cx="2467752" cy="3272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p:cNvSpPr>
            <a:spLocks noGrp="1"/>
          </p:cNvSpPr>
          <p:nvPr>
            <p:ph type="body" idx="1"/>
          </p:nvPr>
        </p:nvSpPr>
        <p:spPr>
          <a:xfrm>
            <a:off x="581192" y="2988377"/>
            <a:ext cx="2492830" cy="557784"/>
          </a:xfrm>
        </p:spPr>
        <p:txBody>
          <a:bodyPr anchor="ctr">
            <a:noAutofit/>
          </a:bodyPr>
          <a:lstStyle>
            <a:lvl1pPr marL="0" indent="0" algn="ctr">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3"/>
          <p:cNvSpPr>
            <a:spLocks noGrp="1"/>
          </p:cNvSpPr>
          <p:nvPr>
            <p:ph sz="half" idx="2"/>
          </p:nvPr>
        </p:nvSpPr>
        <p:spPr>
          <a:xfrm>
            <a:off x="581194" y="3584516"/>
            <a:ext cx="2492828"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4"/>
          <p:cNvSpPr>
            <a:spLocks noGrp="1"/>
          </p:cNvSpPr>
          <p:nvPr>
            <p:ph type="body" sz="quarter" idx="3"/>
          </p:nvPr>
        </p:nvSpPr>
        <p:spPr>
          <a:xfrm>
            <a:off x="6298472" y="2988377"/>
            <a:ext cx="2492830"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16" name="Content Placeholder 5"/>
          <p:cNvSpPr>
            <a:spLocks noGrp="1"/>
          </p:cNvSpPr>
          <p:nvPr>
            <p:ph sz="quarter" idx="4"/>
          </p:nvPr>
        </p:nvSpPr>
        <p:spPr>
          <a:xfrm>
            <a:off x="6298471" y="3584516"/>
            <a:ext cx="2492830"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2"/>
          <p:cNvSpPr>
            <a:spLocks noGrp="1"/>
          </p:cNvSpPr>
          <p:nvPr>
            <p:ph type="body" idx="14"/>
          </p:nvPr>
        </p:nvSpPr>
        <p:spPr>
          <a:xfrm>
            <a:off x="3444517" y="2988377"/>
            <a:ext cx="2492830" cy="557784"/>
          </a:xfrm>
        </p:spPr>
        <p:txBody>
          <a:bodyPr anchor="ctr">
            <a:noAutofit/>
          </a:bodyPr>
          <a:lstStyle>
            <a:lvl1pPr marL="0" indent="0" algn="ctr">
              <a:buNone/>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8" name="Content Placeholder 3"/>
          <p:cNvSpPr>
            <a:spLocks noGrp="1"/>
          </p:cNvSpPr>
          <p:nvPr>
            <p:ph sz="half" idx="15"/>
          </p:nvPr>
        </p:nvSpPr>
        <p:spPr>
          <a:xfrm>
            <a:off x="3444519" y="3584516"/>
            <a:ext cx="2492828"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4"/>
          <p:cNvSpPr>
            <a:spLocks noGrp="1"/>
          </p:cNvSpPr>
          <p:nvPr>
            <p:ph type="body" sz="quarter" idx="16"/>
          </p:nvPr>
        </p:nvSpPr>
        <p:spPr>
          <a:xfrm>
            <a:off x="9138807" y="2988377"/>
            <a:ext cx="2492830" cy="553373"/>
          </a:xfrm>
        </p:spPr>
        <p:txBody>
          <a:bodyPr anchor="ctr">
            <a:noAutofit/>
          </a:bodyPr>
          <a:lstStyle>
            <a:lvl1pPr marL="0" marR="0" indent="0" algn="ctr"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20" name="Content Placeholder 5"/>
          <p:cNvSpPr>
            <a:spLocks noGrp="1"/>
          </p:cNvSpPr>
          <p:nvPr>
            <p:ph sz="quarter" idx="17"/>
          </p:nvPr>
        </p:nvSpPr>
        <p:spPr>
          <a:xfrm>
            <a:off x="9138806" y="3584516"/>
            <a:ext cx="2492830" cy="1656203"/>
          </a:xfrm>
        </p:spPr>
        <p:txBody>
          <a:bodyPr anchor="t">
            <a:normAutofit/>
          </a:bodyPr>
          <a:lstStyle>
            <a:lvl1pPr marL="0" indent="0" algn="ctr">
              <a:buNone/>
              <a:defRPr sz="1200"/>
            </a:lvl1pPr>
            <a:lvl2pPr marL="324000" indent="0" algn="ctr">
              <a:buNone/>
              <a:defRPr sz="1200"/>
            </a:lvl2pPr>
            <a:lvl3pPr marL="630000" indent="0" algn="ctr">
              <a:buNone/>
              <a:defRPr sz="1200"/>
            </a:lvl3pPr>
            <a:lvl4pPr marL="1008000" indent="0" algn="ctr">
              <a:buNone/>
              <a:defRPr sz="1200"/>
            </a:lvl4pPr>
            <a:lvl5pPr marL="1368000" indent="0" algn="ctr">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Rectangle 20"/>
          <p:cNvSpPr/>
          <p:nvPr userDrawn="1"/>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p:cNvSpPr/>
          <p:nvPr userDrawn="1"/>
        </p:nvSpPr>
        <p:spPr>
          <a:xfrm>
            <a:off x="8042147" y="453643"/>
            <a:ext cx="3703320" cy="98554"/>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p:cNvSpPr/>
          <p:nvPr userDrawn="1"/>
        </p:nvSpPr>
        <p:spPr>
          <a:xfrm>
            <a:off x="4241830" y="457200"/>
            <a:ext cx="3703320"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258135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7/22/2025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14508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7/22/2025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891955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ontent with Caption">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0" y="0"/>
            <a:ext cx="4232275" cy="6858000"/>
          </a:xfrm>
        </p:spPr>
        <p:txBody>
          <a:bodyPr/>
          <a:lstStyle/>
          <a:p>
            <a:r>
              <a:rPr lang="en-US" dirty="0"/>
              <a:t>Click icon to add picture</a:t>
            </a:r>
          </a:p>
        </p:txBody>
      </p:sp>
      <p:sp>
        <p:nvSpPr>
          <p:cNvPr id="2" name="Title 1"/>
          <p:cNvSpPr>
            <a:spLocks noGrp="1"/>
          </p:cNvSpPr>
          <p:nvPr>
            <p:ph type="title"/>
          </p:nvPr>
        </p:nvSpPr>
        <p:spPr>
          <a:xfrm>
            <a:off x="4900927" y="709565"/>
            <a:ext cx="6650991" cy="699407"/>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632857"/>
            <a:ext cx="6650991" cy="4205188"/>
          </a:xfrm>
        </p:spPr>
        <p:txBody>
          <a:bodyPr anchor="t">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7/22/2025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657015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2"/>
        </a:solidFill>
        <a:effectLst/>
      </p:bgPr>
    </p:bg>
    <p:spTree>
      <p:nvGrpSpPr>
        <p:cNvPr id="1" name=""/>
        <p:cNvGrpSpPr/>
        <p:nvPr/>
      </p:nvGrpSpPr>
      <p:grpSpPr>
        <a:xfrm>
          <a:off x="0" y="0"/>
          <a:ext cx="0" cy="0"/>
          <a:chOff x="0" y="0"/>
          <a:chExt cx="0" cy="0"/>
        </a:xfrm>
      </p:grpSpPr>
      <p:sp>
        <p:nvSpPr>
          <p:cNvPr id="14" name="Picture Placeholder 4"/>
          <p:cNvSpPr>
            <a:spLocks noGrp="1"/>
          </p:cNvSpPr>
          <p:nvPr>
            <p:ph type="pic" sz="quarter" idx="14" hasCustomPrompt="1"/>
          </p:nvPr>
        </p:nvSpPr>
        <p:spPr>
          <a:xfrm>
            <a:off x="8622917" y="3322281"/>
            <a:ext cx="3367862" cy="3367862"/>
          </a:xfrm>
        </p:spPr>
        <p:txBody>
          <a:bodyPr/>
          <a:lstStyle>
            <a:lvl1pPr marL="0" indent="0" algn="ctr">
              <a:buNone/>
              <a:defRPr>
                <a:solidFill>
                  <a:schemeClr val="tx1"/>
                </a:solidFill>
              </a:defRPr>
            </a:lvl1pPr>
          </a:lstStyle>
          <a:p>
            <a:r>
              <a:rPr lang="en-US" dirty="0"/>
              <a:t>Icon Watermark</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5" name="Picture Placeholder 4"/>
          <p:cNvSpPr>
            <a:spLocks noGrp="1"/>
          </p:cNvSpPr>
          <p:nvPr>
            <p:ph type="pic" sz="quarter" idx="13" hasCustomPrompt="1"/>
          </p:nvPr>
        </p:nvSpPr>
        <p:spPr>
          <a:xfrm>
            <a:off x="768350" y="2312987"/>
            <a:ext cx="731520" cy="731520"/>
          </a:xfrm>
        </p:spPr>
        <p:txBody>
          <a:bodyPr/>
          <a:lstStyle>
            <a:lvl1pPr marL="0" indent="0">
              <a:buNone/>
              <a:defRPr>
                <a:solidFill>
                  <a:schemeClr val="bg1"/>
                </a:solidFill>
              </a:defRPr>
            </a:lvl1pPr>
          </a:lstStyle>
          <a:p>
            <a:r>
              <a:rPr lang="en-US" dirty="0"/>
              <a:t>Icon</a:t>
            </a:r>
          </a:p>
        </p:txBody>
      </p:sp>
      <p:sp>
        <p:nvSpPr>
          <p:cNvPr id="2" name="Title 1"/>
          <p:cNvSpPr>
            <a:spLocks noGrp="1"/>
          </p:cNvSpPr>
          <p:nvPr>
            <p:ph type="title"/>
          </p:nvPr>
        </p:nvSpPr>
        <p:spPr>
          <a:xfrm>
            <a:off x="767857" y="2647728"/>
            <a:ext cx="3031852" cy="1722419"/>
          </a:xfrm>
        </p:spPr>
        <p:txBody>
          <a:bodyPr anchor="ctr">
            <a:normAutofit/>
          </a:bodyPr>
          <a:lstStyle>
            <a:lvl1pPr algn="l">
              <a:defRPr sz="2400" b="0">
                <a:solidFill>
                  <a:srgbClr val="FFFFFF"/>
                </a:solidFill>
              </a:defRPr>
            </a:lvl1pPr>
          </a:lstStyle>
          <a:p>
            <a:r>
              <a:rPr lang="en-US"/>
              <a:t>Click to edit Master title style</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7/22/2025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241791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1" y="0"/>
            <a:ext cx="12192000"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2647728"/>
            <a:ext cx="3031852" cy="1722419"/>
          </a:xfrm>
        </p:spPr>
        <p:txBody>
          <a:bodyPr anchor="ctr">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lvl1pPr>
              <a:defRPr>
                <a:solidFill>
                  <a:schemeClr val="bg2"/>
                </a:solidFill>
              </a:defRPr>
            </a:lvl1pPr>
          </a:lstStyle>
          <a:p>
            <a:fld id="{D82884F1-FFEA-405F-9602-3DCA865EDA4E}" type="datetime1">
              <a:rPr lang="en-US" smtClean="0"/>
              <a:pPr/>
              <a:t>7/22/2025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lvl1pPr>
              <a:defRPr>
                <a:solidFill>
                  <a:schemeClr val="bg2"/>
                </a:solidFill>
              </a:defRPr>
            </a:lvl1p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lvl1pPr>
              <a:defRPr>
                <a:solidFill>
                  <a:schemeClr val="bg2"/>
                </a:solidFill>
              </a:defRPr>
            </a:lvl1pPr>
          </a:lstStyle>
          <a:p>
            <a:fld id="{3A98EE3D-8CD1-4C3F-BD1C-C98C9596463C}" type="slidenum">
              <a:rPr lang="en-US" smtClean="0"/>
              <a:pPr/>
              <a:t>‹#›</a:t>
            </a:fld>
            <a:endParaRPr lang="en-US" dirty="0"/>
          </a:p>
        </p:txBody>
      </p:sp>
      <p:sp>
        <p:nvSpPr>
          <p:cNvPr id="12" name="Rectangle 11"/>
          <p:cNvSpPr/>
          <p:nvPr userDrawn="1"/>
        </p:nvSpPr>
        <p:spPr>
          <a:xfrm rot="5400000">
            <a:off x="1415595" y="3435840"/>
            <a:ext cx="57607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45955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7/22/2025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963490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7/22/2025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55914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7/22/2025</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86844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5" name="Picture Placeholder 4"/>
          <p:cNvSpPr>
            <a:spLocks noGrp="1"/>
          </p:cNvSpPr>
          <p:nvPr>
            <p:ph type="pic" sz="quarter" idx="13"/>
          </p:nvPr>
        </p:nvSpPr>
        <p:spPr>
          <a:xfrm>
            <a:off x="0" y="0"/>
            <a:ext cx="12192000" cy="6858000"/>
          </a:xfrm>
        </p:spPr>
        <p:txBody>
          <a:bodyPr/>
          <a:lstStyle>
            <a:lvl1pPr algn="ctr">
              <a:defRPr/>
            </a:lvl1pPr>
          </a:lstStyle>
          <a:p>
            <a:r>
              <a:rPr lang="en-US" dirty="0"/>
              <a:t>Click icon to add picture</a:t>
            </a:r>
          </a:p>
        </p:txBody>
      </p:sp>
      <p:sp>
        <p:nvSpPr>
          <p:cNvPr id="11" name="Rectangle 10"/>
          <p:cNvSpPr/>
          <p:nvPr userDrawn="1"/>
        </p:nvSpPr>
        <p:spPr>
          <a:xfrm>
            <a:off x="446534" y="4284627"/>
            <a:ext cx="11292840" cy="2011678"/>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p:cNvSpPr>
            <a:spLocks noGrp="1"/>
          </p:cNvSpPr>
          <p:nvPr>
            <p:ph type="subTitle" idx="1"/>
          </p:nvPr>
        </p:nvSpPr>
        <p:spPr>
          <a:xfrm>
            <a:off x="581194" y="5695849"/>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12" name="Rectangle 11"/>
          <p:cNvSpPr/>
          <p:nvPr userDrawn="1"/>
        </p:nvSpPr>
        <p:spPr>
          <a:xfrm>
            <a:off x="446534" y="4114808"/>
            <a:ext cx="1129284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4220835"/>
            <a:ext cx="10993549" cy="1475013"/>
          </a:xfrm>
          <a:effectLst/>
        </p:spPr>
        <p:txBody>
          <a:bodyPr anchor="b">
            <a:normAutofit/>
          </a:bodyPr>
          <a:lstStyle>
            <a:lvl1pPr>
              <a:defRPr sz="36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28334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7/22/2025</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61648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7/22/2025</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1439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7/22/2025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1660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905648"/>
            <a:ext cx="5194769" cy="557784"/>
          </a:xfrm>
        </p:spPr>
        <p:txBody>
          <a:bodyPr anchor="ctr">
            <a:noAutofit/>
          </a:bodyPr>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3580809"/>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905649"/>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3580809"/>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7/22/2025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8255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7/22/2025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70103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B94070D-8484-4B7B-ADE0-4CCDD6380285}"/>
              </a:ext>
              <a:ext uri="{C183D7F6-B498-43B3-948B-1728B52AA6E4}">
                <adec:decorative xmlns:adec="http://schemas.microsoft.com/office/drawing/2017/decorative" val="1"/>
              </a:ext>
            </a:extLst>
          </p:cNvPr>
          <p:cNvSpPr/>
          <p:nvPr userDrawn="1"/>
        </p:nvSpPr>
        <p:spPr>
          <a:xfrm>
            <a:off x="-8626" y="5120639"/>
            <a:ext cx="12200626" cy="173260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25" name="Text Placeholder 2"/>
          <p:cNvSpPr>
            <a:spLocks noGrp="1"/>
          </p:cNvSpPr>
          <p:nvPr>
            <p:ph type="body" idx="1" hasCustomPrompt="1"/>
          </p:nvPr>
        </p:nvSpPr>
        <p:spPr>
          <a:xfrm>
            <a:off x="759402" y="5330449"/>
            <a:ext cx="1938528" cy="557784"/>
          </a:xfrm>
        </p:spPr>
        <p:txBody>
          <a:bodyPr anchor="ctr">
            <a:noAutofit/>
          </a:bodyPr>
          <a:lstStyle>
            <a:lvl1pPr marL="0" indent="0" algn="ctr" defTabSz="914400" rtl="0" eaLnBrk="1" latinLnBrk="0" hangingPunct="1">
              <a:buNone/>
              <a:defRPr lang="en-US" sz="4000" b="1" kern="1200" dirty="0">
                <a:solidFill>
                  <a:srgbClr val="465359"/>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26" name="Content Placeholder 3"/>
          <p:cNvSpPr>
            <a:spLocks noGrp="1"/>
          </p:cNvSpPr>
          <p:nvPr>
            <p:ph sz="half" idx="2" hasCustomPrompt="1"/>
          </p:nvPr>
        </p:nvSpPr>
        <p:spPr>
          <a:xfrm>
            <a:off x="759405"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27" name="Text Placeholder 2"/>
          <p:cNvSpPr>
            <a:spLocks noGrp="1"/>
          </p:cNvSpPr>
          <p:nvPr>
            <p:ph type="body" idx="10" hasCustomPrompt="1"/>
          </p:nvPr>
        </p:nvSpPr>
        <p:spPr>
          <a:xfrm>
            <a:off x="3642897" y="5330449"/>
            <a:ext cx="1938528" cy="557784"/>
          </a:xfrm>
        </p:spPr>
        <p:txBody>
          <a:bodyPr anchor="ctr">
            <a:noAutofit/>
          </a:bodyPr>
          <a:lstStyle>
            <a:lvl1pPr marL="0" indent="0" algn="ctr" defTabSz="914400" rtl="0" eaLnBrk="1" latinLnBrk="0" hangingPunct="1">
              <a:buNone/>
              <a:defRPr lang="en-US" sz="4000" b="1" kern="1200" dirty="0">
                <a:solidFill>
                  <a:schemeClr val="accent1"/>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28" name="Content Placeholder 3"/>
          <p:cNvSpPr>
            <a:spLocks noGrp="1"/>
          </p:cNvSpPr>
          <p:nvPr>
            <p:ph sz="half" idx="11" hasCustomPrompt="1"/>
          </p:nvPr>
        </p:nvSpPr>
        <p:spPr>
          <a:xfrm>
            <a:off x="3642900"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29" name="Text Placeholder 2"/>
          <p:cNvSpPr>
            <a:spLocks noGrp="1"/>
          </p:cNvSpPr>
          <p:nvPr>
            <p:ph type="body" idx="12" hasCustomPrompt="1"/>
          </p:nvPr>
        </p:nvSpPr>
        <p:spPr>
          <a:xfrm>
            <a:off x="6526392" y="5330449"/>
            <a:ext cx="1938528" cy="557784"/>
          </a:xfrm>
        </p:spPr>
        <p:txBody>
          <a:bodyPr anchor="ctr">
            <a:noAutofit/>
          </a:bodyPr>
          <a:lstStyle>
            <a:lvl1pPr marL="0" indent="0" algn="ctr" defTabSz="914400" rtl="0" eaLnBrk="1" latinLnBrk="0" hangingPunct="1">
              <a:buNone/>
              <a:defRPr lang="en-US" sz="4000" b="1" kern="1200" dirty="0">
                <a:solidFill>
                  <a:schemeClr val="accent2"/>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30" name="Content Placeholder 3"/>
          <p:cNvSpPr>
            <a:spLocks noGrp="1"/>
          </p:cNvSpPr>
          <p:nvPr>
            <p:ph sz="half" idx="13" hasCustomPrompt="1"/>
          </p:nvPr>
        </p:nvSpPr>
        <p:spPr>
          <a:xfrm>
            <a:off x="6526395"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
        <p:nvSpPr>
          <p:cNvPr id="31" name="Text Placeholder 2"/>
          <p:cNvSpPr>
            <a:spLocks noGrp="1"/>
          </p:cNvSpPr>
          <p:nvPr>
            <p:ph type="body" idx="14" hasCustomPrompt="1"/>
          </p:nvPr>
        </p:nvSpPr>
        <p:spPr>
          <a:xfrm>
            <a:off x="9409888" y="5330449"/>
            <a:ext cx="1938528" cy="557784"/>
          </a:xfrm>
        </p:spPr>
        <p:txBody>
          <a:bodyPr anchor="ctr">
            <a:noAutofit/>
          </a:bodyPr>
          <a:lstStyle>
            <a:lvl1pPr marL="0" indent="0" algn="ctr" defTabSz="914400" rtl="0" eaLnBrk="1" latinLnBrk="0" hangingPunct="1">
              <a:buNone/>
              <a:defRPr lang="en-US" sz="4000" b="1" kern="1200" dirty="0">
                <a:solidFill>
                  <a:schemeClr val="accent2"/>
                </a:solidFill>
                <a:latin typeface="+mn-lt"/>
                <a:ea typeface="+mn-ea"/>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00%</a:t>
            </a:r>
          </a:p>
        </p:txBody>
      </p:sp>
      <p:sp>
        <p:nvSpPr>
          <p:cNvPr id="32" name="Content Placeholder 3"/>
          <p:cNvSpPr>
            <a:spLocks noGrp="1"/>
          </p:cNvSpPr>
          <p:nvPr>
            <p:ph sz="half" idx="15" hasCustomPrompt="1"/>
          </p:nvPr>
        </p:nvSpPr>
        <p:spPr>
          <a:xfrm>
            <a:off x="9409891" y="5958718"/>
            <a:ext cx="1938528" cy="633065"/>
          </a:xfrm>
        </p:spPr>
        <p:txBody>
          <a:bodyPr anchor="t">
            <a:normAutofit/>
          </a:bodyPr>
          <a:lstStyle>
            <a:lvl1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1pPr>
            <a:lvl2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2pPr>
            <a:lvl3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3pPr>
            <a:lvl4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4pPr>
            <a:lvl5pPr marL="0" indent="0" algn="ctr" defTabSz="914400" rtl="0" eaLnBrk="1" latinLnBrk="0" hangingPunct="1">
              <a:buNone/>
              <a:defRPr lang="en-US" sz="1000" kern="1200" dirty="0">
                <a:solidFill>
                  <a:schemeClr val="tx2"/>
                </a:solidFill>
                <a:latin typeface="+mn-lt"/>
                <a:ea typeface="+mn-ea"/>
                <a:cs typeface="Arial" panose="020B0604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425532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Rectangle 5"/>
          <p:cNvSpPr>
            <a:spLocks noChangeAspect="1"/>
          </p:cNvSpPr>
          <p:nvPr userDrawn="1"/>
        </p:nvSpPr>
        <p:spPr>
          <a:xfrm>
            <a:off x="1" y="0"/>
            <a:ext cx="1219200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lvl1pPr>
              <a:defRPr>
                <a:solidFill>
                  <a:schemeClr val="bg1"/>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bg2"/>
                </a:solidFill>
              </a:defRPr>
            </a:lvl1pPr>
          </a:lstStyle>
          <a:p>
            <a:fld id="{5DB4ED54-5B5E-4A04-93D3-5772E3CE3818}" type="datetime1">
              <a:rPr lang="en-US" smtClean="0"/>
              <a:pPr/>
              <a:t>7/22/2025</a:t>
            </a:fld>
            <a:endParaRPr lang="en-US" dirty="0"/>
          </a:p>
        </p:txBody>
      </p:sp>
      <p:sp>
        <p:nvSpPr>
          <p:cNvPr id="4" name="Footer Placeholder 3"/>
          <p:cNvSpPr>
            <a:spLocks noGrp="1"/>
          </p:cNvSpPr>
          <p:nvPr>
            <p:ph type="ftr" sz="quarter" idx="11"/>
          </p:nvPr>
        </p:nvSpPr>
        <p:spPr/>
        <p:txBody>
          <a:bodyPr/>
          <a:lstStyle>
            <a:lvl1pPr>
              <a:defRPr>
                <a:solidFill>
                  <a:schemeClr val="bg2"/>
                </a:solidFill>
              </a:defRPr>
            </a:lvl1pPr>
          </a:lstStyle>
          <a:p>
            <a:endParaRPr lang="en-US" dirty="0"/>
          </a:p>
        </p:txBody>
      </p:sp>
      <p:sp>
        <p:nvSpPr>
          <p:cNvPr id="5" name="Slide Number Placeholder 4"/>
          <p:cNvSpPr>
            <a:spLocks noGrp="1"/>
          </p:cNvSpPr>
          <p:nvPr>
            <p:ph type="sldNum" sz="quarter" idx="12"/>
          </p:nvPr>
        </p:nvSpPr>
        <p:spPr/>
        <p:txBody>
          <a:bodyPr/>
          <a:lstStyle>
            <a:lvl1pPr>
              <a:defRPr>
                <a:solidFill>
                  <a:schemeClr val="bg2"/>
                </a:solidFill>
              </a:defRPr>
            </a:lvl1pPr>
          </a:lstStyle>
          <a:p>
            <a:fld id="{3A98EE3D-8CD1-4C3F-BD1C-C98C9596463C}" type="slidenum">
              <a:rPr lang="en-US" smtClean="0"/>
              <a:pPr/>
              <a:t>‹#›</a:t>
            </a:fld>
            <a:endParaRPr lang="en-US" dirty="0"/>
          </a:p>
        </p:txBody>
      </p:sp>
      <p:sp>
        <p:nvSpPr>
          <p:cNvPr id="9" name="Picture Placeholder 5"/>
          <p:cNvSpPr>
            <a:spLocks noGrp="1"/>
          </p:cNvSpPr>
          <p:nvPr>
            <p:ph type="pic" sz="quarter" idx="13"/>
          </p:nvPr>
        </p:nvSpPr>
        <p:spPr>
          <a:xfrm>
            <a:off x="0" y="5245130"/>
            <a:ext cx="12192000" cy="1612870"/>
          </a:xfrm>
        </p:spPr>
        <p:txBody>
          <a:bodyPr/>
          <a:lstStyle/>
          <a:p>
            <a:r>
              <a:rPr lang="en-US" dirty="0"/>
              <a:t>Click icon to add picture</a:t>
            </a:r>
          </a:p>
        </p:txBody>
      </p:sp>
      <p:sp>
        <p:nvSpPr>
          <p:cNvPr id="10" name="Rectangle 9"/>
          <p:cNvSpPr/>
          <p:nvPr userDrawn="1"/>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userDrawn="1"/>
        </p:nvSpPr>
        <p:spPr>
          <a:xfrm>
            <a:off x="8042147" y="453643"/>
            <a:ext cx="3703320" cy="98554"/>
          </a:xfrm>
          <a:prstGeom prst="rect">
            <a:avLst/>
          </a:prstGeom>
          <a:solidFill>
            <a:schemeClr val="tx2">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p:cNvSpPr/>
          <p:nvPr userDrawn="1"/>
        </p:nvSpPr>
        <p:spPr>
          <a:xfrm>
            <a:off x="4241830" y="457200"/>
            <a:ext cx="3703320"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95295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7/22/2025</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24448909"/>
      </p:ext>
    </p:extLst>
  </p:cSld>
  <p:clrMap bg1="lt1" tx1="dk1" bg2="lt2" tx2="dk2" accent1="accent1" accent2="accent2" accent3="accent3" accent4="accent4" accent5="accent5" accent6="accent6" hlink="hlink" folHlink="folHlink"/>
  <p:sldLayoutIdLst>
    <p:sldLayoutId id="2147483674" r:id="rId1"/>
    <p:sldLayoutId id="2147483687" r:id="rId2"/>
    <p:sldLayoutId id="2147483675" r:id="rId3"/>
    <p:sldLayoutId id="2147483676" r:id="rId4"/>
    <p:sldLayoutId id="2147483677" r:id="rId5"/>
    <p:sldLayoutId id="2147483684" r:id="rId6"/>
    <p:sldLayoutId id="2147483678" r:id="rId7"/>
    <p:sldLayoutId id="2147483692" r:id="rId8"/>
    <p:sldLayoutId id="2147483690" r:id="rId9"/>
    <p:sldLayoutId id="2147483691" r:id="rId10"/>
    <p:sldLayoutId id="2147483679" r:id="rId11"/>
    <p:sldLayoutId id="2147483680" r:id="rId12"/>
    <p:sldLayoutId id="2147483688" r:id="rId13"/>
    <p:sldLayoutId id="2147483686" r:id="rId14"/>
    <p:sldLayoutId id="2147483689" r:id="rId15"/>
    <p:sldLayoutId id="2147483683" r:id="rId16"/>
    <p:sldLayoutId id="2147483681" r:id="rId17"/>
    <p:sldLayoutId id="2147483682" r:id="rId18"/>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hyperlink" Target="mailto:Kevin.Munley@kashtechllc.com"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hyperlink" Target="https://netorgft9800616-my.sharepoint.com/:v:/g/personal/shanes_kashtechllc_com/Ea3YRVsicNdAmIZlUOzIk2kB4VpB09cQRWeQo4W9yR5s_g?nav=eyJyZWZlcnJhbEluZm8iOnsicmVmZXJyYWxBcHAiOiJPbmVEcml2ZUZvckJ1c2luZXNzIiwicmVmZXJyYWxBcHBQbGF0Zm9ybSI6IldlYiIsInJlZmVycmFsTW9kZSI6InZpZXciLCJyZWZlcnJhbFZpZXciOiJNeUZpbGVzTGlua0NvcHkifX0&amp;e=idwiCt"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17">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24" name="Rectangle 23">
            <a:extLst>
              <a:ext uri="{FF2B5EF4-FFF2-40B4-BE49-F238E27FC236}">
                <a16:creationId xmlns:a16="http://schemas.microsoft.com/office/drawing/2014/main" id="{C1FA8F66-3B85-411D-A2A6-A50DF3026D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Placeholder 10" descr="group of employees collaborating"/>
          <p:cNvPicPr>
            <a:picLocks noGrp="1" noChangeAspect="1"/>
          </p:cNvPicPr>
          <p:nvPr>
            <p:ph type="pic" sz="quarter" idx="13"/>
          </p:nvPr>
        </p:nvPicPr>
        <p:blipFill rotWithShape="1">
          <a:blip r:embed="rId3" cstate="print">
            <a:extLst>
              <a:ext uri="{28A0092B-C50C-407E-A947-70E740481C1C}">
                <a14:useLocalDpi xmlns:a14="http://schemas.microsoft.com/office/drawing/2010/main" val="0"/>
              </a:ext>
            </a:extLst>
          </a:blip>
          <a:srcRect/>
          <a:stretch/>
        </p:blipFill>
        <p:spPr>
          <a:xfrm>
            <a:off x="0" y="0"/>
            <a:ext cx="12192000" cy="6858000"/>
          </a:xfrm>
          <a:prstGeom prst="rect">
            <a:avLst/>
          </a:prstGeom>
          <a:solidFill>
            <a:schemeClr val="tx1"/>
          </a:solidFill>
        </p:spPr>
      </p:pic>
      <p:sp>
        <p:nvSpPr>
          <p:cNvPr id="26" name="Rectangle 25">
            <a:extLst>
              <a:ext uri="{FF2B5EF4-FFF2-40B4-BE49-F238E27FC236}">
                <a16:creationId xmlns:a16="http://schemas.microsoft.com/office/drawing/2014/main" id="{4179E790-E691-4202-B7FA-62924FC8D1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065EE0A0-4DA6-4AA2-A475-14DB03C55A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76057"/>
            <a:ext cx="11303626" cy="2034709"/>
          </a:xfrm>
          <a:prstGeom prst="rect">
            <a:avLst/>
          </a:prstGeom>
          <a:solidFill>
            <a:schemeClr val="bg1"/>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 name="Title 7"/>
          <p:cNvSpPr>
            <a:spLocks noGrp="1"/>
          </p:cNvSpPr>
          <p:nvPr>
            <p:ph type="ctrTitle"/>
          </p:nvPr>
        </p:nvSpPr>
        <p:spPr>
          <a:xfrm>
            <a:off x="609599" y="4572000"/>
            <a:ext cx="10965141" cy="895244"/>
          </a:xfrm>
        </p:spPr>
        <p:txBody>
          <a:bodyPr vert="horz" lIns="91440" tIns="45720" rIns="91440" bIns="45720" rtlCol="0" anchor="b">
            <a:normAutofit/>
          </a:bodyPr>
          <a:lstStyle/>
          <a:p>
            <a:r>
              <a:rPr lang="en-US" sz="4000" dirty="0">
                <a:solidFill>
                  <a:schemeClr val="tx1"/>
                </a:solidFill>
              </a:rPr>
              <a:t>KASH tech llc</a:t>
            </a:r>
          </a:p>
        </p:txBody>
      </p:sp>
      <p:sp>
        <p:nvSpPr>
          <p:cNvPr id="9" name="Subtitle 8"/>
          <p:cNvSpPr>
            <a:spLocks noGrp="1"/>
          </p:cNvSpPr>
          <p:nvPr>
            <p:ph type="subTitle" idx="1"/>
          </p:nvPr>
        </p:nvSpPr>
        <p:spPr>
          <a:xfrm>
            <a:off x="609598" y="5504576"/>
            <a:ext cx="10965142" cy="447491"/>
          </a:xfrm>
        </p:spPr>
        <p:txBody>
          <a:bodyPr vert="horz" lIns="91440" tIns="45720" rIns="91440" bIns="45720" rtlCol="0" anchor="t">
            <a:normAutofit fontScale="92500"/>
          </a:bodyPr>
          <a:lstStyle/>
          <a:p>
            <a:r>
              <a:rPr lang="en-US" dirty="0"/>
              <a:t>Manufacturing Digital Transformation: Leveraging Pyramid Analytics to Accelerate Transformation</a:t>
            </a:r>
          </a:p>
          <a:p>
            <a:endParaRPr lang="en-US" dirty="0"/>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D10DC-D802-6EE0-E13E-A910EEBEE074}"/>
              </a:ext>
            </a:extLst>
          </p:cNvPr>
          <p:cNvSpPr>
            <a:spLocks noGrp="1"/>
          </p:cNvSpPr>
          <p:nvPr>
            <p:ph type="ctrTitle"/>
          </p:nvPr>
        </p:nvSpPr>
        <p:spPr>
          <a:xfrm>
            <a:off x="581191" y="1020431"/>
            <a:ext cx="10993549" cy="1475013"/>
          </a:xfrm>
        </p:spPr>
        <p:txBody>
          <a:bodyPr anchor="b">
            <a:normAutofit/>
          </a:bodyPr>
          <a:lstStyle/>
          <a:p>
            <a:pPr>
              <a:lnSpc>
                <a:spcPct val="90000"/>
              </a:lnSpc>
            </a:pPr>
            <a:r>
              <a:rPr lang="en-US" sz="1400"/>
              <a:t>Kevin Munley</a:t>
            </a:r>
            <a:br>
              <a:rPr lang="en-US" sz="1400"/>
            </a:br>
            <a:r>
              <a:rPr lang="en-US" sz="1400"/>
              <a:t>404.368.5454</a:t>
            </a:r>
            <a:br>
              <a:rPr lang="en-US" sz="1400"/>
            </a:br>
            <a:r>
              <a:rPr lang="en-US" sz="1400">
                <a:hlinkClick r:id="rId2"/>
              </a:rPr>
              <a:t>Kevin.Munley@kashtechllc.com</a:t>
            </a:r>
            <a:br>
              <a:rPr lang="en-US" sz="1400"/>
            </a:br>
            <a:br>
              <a:rPr lang="en-US" sz="1400"/>
            </a:br>
            <a:r>
              <a:rPr lang="en-US" sz="1400"/>
              <a:t>Alex Gardner</a:t>
            </a:r>
            <a:br>
              <a:rPr lang="en-US" sz="1400"/>
            </a:br>
            <a:r>
              <a:rPr lang="en-US" sz="1400"/>
              <a:t>Ashvini Thomas</a:t>
            </a:r>
            <a:br>
              <a:rPr lang="en-US" sz="1400"/>
            </a:br>
            <a:r>
              <a:rPr lang="en-US" sz="1400"/>
              <a:t>Surya Sankar</a:t>
            </a:r>
          </a:p>
        </p:txBody>
      </p:sp>
      <p:sp>
        <p:nvSpPr>
          <p:cNvPr id="3" name="Content Placeholder 2">
            <a:extLst>
              <a:ext uri="{FF2B5EF4-FFF2-40B4-BE49-F238E27FC236}">
                <a16:creationId xmlns:a16="http://schemas.microsoft.com/office/drawing/2014/main" id="{8FC48725-0093-AB97-9996-C38167EC7E18}"/>
              </a:ext>
            </a:extLst>
          </p:cNvPr>
          <p:cNvSpPr>
            <a:spLocks noGrp="1"/>
          </p:cNvSpPr>
          <p:nvPr>
            <p:ph type="subTitle" idx="1"/>
          </p:nvPr>
        </p:nvSpPr>
        <p:spPr>
          <a:xfrm>
            <a:off x="581194" y="2495445"/>
            <a:ext cx="10993546" cy="590321"/>
          </a:xfrm>
        </p:spPr>
        <p:txBody>
          <a:bodyPr anchor="t">
            <a:normAutofit/>
          </a:bodyPr>
          <a:lstStyle/>
          <a:p>
            <a:r>
              <a:rPr lang="en-US"/>
              <a:t>THANK YOU!</a:t>
            </a:r>
          </a:p>
        </p:txBody>
      </p:sp>
    </p:spTree>
    <p:extLst>
      <p:ext uri="{BB962C8B-B14F-4D97-AF65-F5344CB8AC3E}">
        <p14:creationId xmlns:p14="http://schemas.microsoft.com/office/powerpoint/2010/main" val="3058989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Mobile device with apps">
            <a:extLst>
              <a:ext uri="{FF2B5EF4-FFF2-40B4-BE49-F238E27FC236}">
                <a16:creationId xmlns:a16="http://schemas.microsoft.com/office/drawing/2014/main" id="{3F6002AA-0505-A74C-4922-92D4EBE6A8AC}"/>
              </a:ext>
            </a:extLst>
          </p:cNvPr>
          <p:cNvPicPr>
            <a:picLocks noChangeAspect="1"/>
          </p:cNvPicPr>
          <p:nvPr/>
        </p:nvPicPr>
        <p:blipFill>
          <a:blip r:embed="rId2"/>
          <a:srcRect l="52429" r="12858"/>
          <a:stretch>
            <a:fillRect/>
          </a:stretch>
        </p:blipFill>
        <p:spPr>
          <a:xfrm>
            <a:off x="20" y="10"/>
            <a:ext cx="4232255" cy="6857990"/>
          </a:xfrm>
          <a:prstGeom prst="rect">
            <a:avLst/>
          </a:prstGeom>
          <a:noFill/>
        </p:spPr>
      </p:pic>
      <p:sp>
        <p:nvSpPr>
          <p:cNvPr id="3" name="Title 2">
            <a:extLst>
              <a:ext uri="{FF2B5EF4-FFF2-40B4-BE49-F238E27FC236}">
                <a16:creationId xmlns:a16="http://schemas.microsoft.com/office/drawing/2014/main" id="{182F3FE4-FF95-E75C-709A-7E26A8FA9F31}"/>
              </a:ext>
            </a:extLst>
          </p:cNvPr>
          <p:cNvSpPr>
            <a:spLocks noGrp="1"/>
          </p:cNvSpPr>
          <p:nvPr>
            <p:ph type="title"/>
          </p:nvPr>
        </p:nvSpPr>
        <p:spPr>
          <a:xfrm>
            <a:off x="4900927" y="709565"/>
            <a:ext cx="6650991" cy="699407"/>
          </a:xfrm>
        </p:spPr>
        <p:txBody>
          <a:bodyPr anchor="b">
            <a:normAutofit/>
          </a:bodyPr>
          <a:lstStyle/>
          <a:p>
            <a:r>
              <a:rPr lang="en-US" dirty="0"/>
              <a:t>Who are we</a:t>
            </a:r>
          </a:p>
        </p:txBody>
      </p:sp>
      <p:sp>
        <p:nvSpPr>
          <p:cNvPr id="4" name="Content Placeholder 3">
            <a:extLst>
              <a:ext uri="{FF2B5EF4-FFF2-40B4-BE49-F238E27FC236}">
                <a16:creationId xmlns:a16="http://schemas.microsoft.com/office/drawing/2014/main" id="{04C965B5-0D3D-4803-AE2A-90070659D8E9}"/>
              </a:ext>
            </a:extLst>
          </p:cNvPr>
          <p:cNvSpPr>
            <a:spLocks noGrp="1"/>
          </p:cNvSpPr>
          <p:nvPr>
            <p:ph idx="1"/>
          </p:nvPr>
        </p:nvSpPr>
        <p:spPr>
          <a:xfrm>
            <a:off x="4900928" y="1632857"/>
            <a:ext cx="6650991" cy="4978336"/>
          </a:xfrm>
        </p:spPr>
        <p:txBody>
          <a:bodyPr anchor="t">
            <a:noAutofit/>
          </a:bodyPr>
          <a:lstStyle/>
          <a:p>
            <a:pPr>
              <a:lnSpc>
                <a:spcPct val="90000"/>
              </a:lnSpc>
            </a:pPr>
            <a:r>
              <a:rPr lang="en-US" sz="1400" b="1" dirty="0"/>
              <a:t>Company Overview</a:t>
            </a:r>
          </a:p>
          <a:p>
            <a:pPr marL="744538" indent="-304800">
              <a:lnSpc>
                <a:spcPct val="90000"/>
              </a:lnSpc>
            </a:pPr>
            <a:r>
              <a:rPr lang="en-US" sz="1400" dirty="0"/>
              <a:t>DATA MANAGEMENT SERVICES</a:t>
            </a:r>
          </a:p>
          <a:p>
            <a:pPr marL="744538" indent="-304800">
              <a:lnSpc>
                <a:spcPct val="90000"/>
              </a:lnSpc>
            </a:pPr>
            <a:r>
              <a:rPr lang="en-US" sz="1400" dirty="0"/>
              <a:t>ANALYTICS SERVICES</a:t>
            </a:r>
          </a:p>
          <a:p>
            <a:pPr marL="744538" indent="-304800">
              <a:lnSpc>
                <a:spcPct val="90000"/>
              </a:lnSpc>
            </a:pPr>
            <a:r>
              <a:rPr lang="en-US" sz="1400" dirty="0"/>
              <a:t>CLOUD SERVICES</a:t>
            </a:r>
          </a:p>
          <a:p>
            <a:pPr marL="744538" indent="-304800">
              <a:lnSpc>
                <a:spcPct val="90000"/>
              </a:lnSpc>
            </a:pPr>
            <a:r>
              <a:rPr lang="en-US" sz="1400" dirty="0"/>
              <a:t>PROCESS AUTOMATION SERVICES</a:t>
            </a:r>
          </a:p>
          <a:p>
            <a:pPr marL="744538" indent="-304800">
              <a:lnSpc>
                <a:spcPct val="90000"/>
              </a:lnSpc>
            </a:pPr>
            <a:r>
              <a:rPr lang="en-US" sz="1400" dirty="0"/>
              <a:t>DEVOPS SERVICES</a:t>
            </a:r>
          </a:p>
          <a:p>
            <a:pPr marL="744538" indent="-304800">
              <a:lnSpc>
                <a:spcPct val="90000"/>
              </a:lnSpc>
            </a:pPr>
            <a:r>
              <a:rPr lang="en-US" sz="1400" dirty="0"/>
              <a:t>STAFFING SERVICES</a:t>
            </a:r>
          </a:p>
          <a:p>
            <a:pPr>
              <a:lnSpc>
                <a:spcPct val="90000"/>
              </a:lnSpc>
            </a:pPr>
            <a:r>
              <a:rPr lang="en-US" sz="1400" b="1" dirty="0"/>
              <a:t>Awards</a:t>
            </a:r>
          </a:p>
          <a:p>
            <a:pPr marL="744538" indent="-304800">
              <a:lnSpc>
                <a:spcPct val="90000"/>
              </a:lnSpc>
              <a:tabLst>
                <a:tab pos="627063" algn="l"/>
              </a:tabLst>
            </a:pPr>
            <a:r>
              <a:rPr lang="en-US" sz="1400" dirty="0"/>
              <a:t>INC 5000 </a:t>
            </a:r>
          </a:p>
          <a:p>
            <a:pPr marL="744538" indent="-304800">
              <a:lnSpc>
                <a:spcPct val="90000"/>
              </a:lnSpc>
              <a:tabLst>
                <a:tab pos="627063" algn="l"/>
              </a:tabLst>
            </a:pPr>
            <a:r>
              <a:rPr lang="en-US" sz="1400" dirty="0"/>
              <a:t>CIO Review Certified “Most Promising Top 20 BI Provider”</a:t>
            </a:r>
          </a:p>
          <a:p>
            <a:pPr marL="744538" indent="-304800">
              <a:lnSpc>
                <a:spcPct val="90000"/>
              </a:lnSpc>
              <a:tabLst>
                <a:tab pos="627063" algn="l"/>
              </a:tabLst>
            </a:pPr>
            <a:r>
              <a:rPr lang="en-US" sz="1400" dirty="0" err="1"/>
              <a:t>Intercon</a:t>
            </a:r>
            <a:r>
              <a:rPr lang="en-US" sz="1400" dirty="0"/>
              <a:t> awarded “Top 50 Tech Innovator”</a:t>
            </a:r>
          </a:p>
          <a:p>
            <a:pPr marL="744538" indent="-304800">
              <a:lnSpc>
                <a:spcPct val="90000"/>
              </a:lnSpc>
              <a:tabLst>
                <a:tab pos="627063" algn="l"/>
              </a:tabLst>
            </a:pPr>
            <a:r>
              <a:rPr lang="en-US" sz="1400" dirty="0"/>
              <a:t>IBI Summit  Viz Contest Winner </a:t>
            </a:r>
          </a:p>
          <a:p>
            <a:pPr marL="744538" indent="-304800">
              <a:lnSpc>
                <a:spcPct val="90000"/>
              </a:lnSpc>
              <a:tabLst>
                <a:tab pos="627063" algn="l"/>
              </a:tabLst>
            </a:pPr>
            <a:r>
              <a:rPr lang="en-US" sz="1400" dirty="0"/>
              <a:t>Synapse Growth Company Award Finalist</a:t>
            </a:r>
          </a:p>
          <a:p>
            <a:pPr>
              <a:lnSpc>
                <a:spcPct val="90000"/>
              </a:lnSpc>
            </a:pPr>
            <a:r>
              <a:rPr lang="en-US" sz="1400" b="1" dirty="0"/>
              <a:t>Certifications</a:t>
            </a:r>
          </a:p>
          <a:p>
            <a:pPr marL="744538" indent="-304800">
              <a:lnSpc>
                <a:spcPct val="90000"/>
              </a:lnSpc>
            </a:pPr>
            <a:r>
              <a:rPr lang="en-US" sz="1400" dirty="0"/>
              <a:t>Woman Owned Business Enterprise (WMBE) in Florida</a:t>
            </a:r>
          </a:p>
          <a:p>
            <a:pPr marL="744538" indent="-304800">
              <a:lnSpc>
                <a:spcPct val="90000"/>
              </a:lnSpc>
            </a:pPr>
            <a:r>
              <a:rPr lang="en-US" sz="1400" dirty="0"/>
              <a:t>Disadvantaged Business Enterprise (DBE) in Florida</a:t>
            </a:r>
          </a:p>
          <a:p>
            <a:pPr>
              <a:lnSpc>
                <a:spcPct val="90000"/>
              </a:lnSpc>
            </a:pPr>
            <a:endParaRPr lang="en-US" sz="1400" dirty="0"/>
          </a:p>
        </p:txBody>
      </p:sp>
    </p:spTree>
    <p:extLst>
      <p:ext uri="{BB962C8B-B14F-4D97-AF65-F5344CB8AC3E}">
        <p14:creationId xmlns:p14="http://schemas.microsoft.com/office/powerpoint/2010/main" val="3044330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Top view of cubes connected with black lines">
            <a:extLst>
              <a:ext uri="{FF2B5EF4-FFF2-40B4-BE49-F238E27FC236}">
                <a16:creationId xmlns:a16="http://schemas.microsoft.com/office/drawing/2014/main" id="{D71C1B95-A4B5-17C2-08D6-672C1DCB4422}"/>
              </a:ext>
            </a:extLst>
          </p:cNvPr>
          <p:cNvPicPr>
            <a:picLocks noChangeAspect="1"/>
          </p:cNvPicPr>
          <p:nvPr/>
        </p:nvPicPr>
        <p:blipFill>
          <a:blip r:embed="rId2"/>
          <a:srcRect l="31819" r="21897"/>
          <a:stretch>
            <a:fillRect/>
          </a:stretch>
        </p:blipFill>
        <p:spPr>
          <a:xfrm>
            <a:off x="20" y="10"/>
            <a:ext cx="4232255" cy="6857990"/>
          </a:xfrm>
          <a:prstGeom prst="rect">
            <a:avLst/>
          </a:prstGeom>
          <a:noFill/>
        </p:spPr>
      </p:pic>
      <p:sp>
        <p:nvSpPr>
          <p:cNvPr id="4" name="TextBox 3">
            <a:extLst>
              <a:ext uri="{FF2B5EF4-FFF2-40B4-BE49-F238E27FC236}">
                <a16:creationId xmlns:a16="http://schemas.microsoft.com/office/drawing/2014/main" id="{6D2DE6D7-90ED-6C7C-799E-404830D02799}"/>
              </a:ext>
            </a:extLst>
          </p:cNvPr>
          <p:cNvSpPr txBox="1"/>
          <p:nvPr/>
        </p:nvSpPr>
        <p:spPr>
          <a:xfrm>
            <a:off x="4900927" y="709565"/>
            <a:ext cx="6650991" cy="699407"/>
          </a:xfrm>
          <a:prstGeom prst="rect">
            <a:avLst/>
          </a:prstGeom>
        </p:spPr>
        <p:txBody>
          <a:bodyPr vert="horz" lIns="91440" tIns="45720" rIns="91440" bIns="45720" rtlCol="0" anchor="b">
            <a:normAutofit/>
          </a:bodyPr>
          <a:lstStyle/>
          <a:p>
            <a:pPr defTabSz="457200">
              <a:spcBef>
                <a:spcPct val="0"/>
              </a:spcBef>
              <a:spcAft>
                <a:spcPts val="600"/>
              </a:spcAft>
            </a:pPr>
            <a:r>
              <a:rPr lang="en-US" sz="2400" b="0" kern="1200" cap="all">
                <a:solidFill>
                  <a:schemeClr val="accent1"/>
                </a:solidFill>
                <a:latin typeface="+mj-lt"/>
                <a:ea typeface="+mj-ea"/>
                <a:cs typeface="+mj-cs"/>
              </a:rPr>
              <a:t>KASH Tech Delivers Value!</a:t>
            </a:r>
          </a:p>
        </p:txBody>
      </p:sp>
      <p:sp>
        <p:nvSpPr>
          <p:cNvPr id="3" name="Content Placeholder 2">
            <a:extLst>
              <a:ext uri="{FF2B5EF4-FFF2-40B4-BE49-F238E27FC236}">
                <a16:creationId xmlns:a16="http://schemas.microsoft.com/office/drawing/2014/main" id="{79ABB9FE-10B2-1308-7E25-ECC612AC3614}"/>
              </a:ext>
            </a:extLst>
          </p:cNvPr>
          <p:cNvSpPr>
            <a:spLocks noGrp="1"/>
          </p:cNvSpPr>
          <p:nvPr>
            <p:ph idx="1"/>
          </p:nvPr>
        </p:nvSpPr>
        <p:spPr>
          <a:xfrm>
            <a:off x="4900928" y="1632857"/>
            <a:ext cx="6650991" cy="4205188"/>
          </a:xfrm>
        </p:spPr>
        <p:txBody>
          <a:bodyPr vert="horz" lIns="91440" tIns="45720" rIns="91440" bIns="45720" rtlCol="0" anchor="t">
            <a:normAutofit/>
          </a:bodyPr>
          <a:lstStyle/>
          <a:p>
            <a:pPr>
              <a:lnSpc>
                <a:spcPct val="90000"/>
              </a:lnSpc>
            </a:pPr>
            <a:r>
              <a:rPr lang="en-US" sz="1100" b="1"/>
              <a:t>Increased revenue through consultative solution-centric engagements:</a:t>
            </a:r>
          </a:p>
          <a:p>
            <a:pPr lvl="1">
              <a:lnSpc>
                <a:spcPct val="90000"/>
              </a:lnSpc>
            </a:pPr>
            <a:r>
              <a:rPr lang="en-US" sz="1100" b="1"/>
              <a:t>Utilizing our exclusive Best-of-Fit methodology to align People, Process, and Technology</a:t>
            </a:r>
          </a:p>
          <a:p>
            <a:pPr lvl="1">
              <a:lnSpc>
                <a:spcPct val="90000"/>
              </a:lnSpc>
            </a:pPr>
            <a:r>
              <a:rPr lang="en-US" sz="1100" b="1"/>
              <a:t>Solution Architecture focus includes:</a:t>
            </a:r>
          </a:p>
          <a:p>
            <a:pPr lvl="2">
              <a:lnSpc>
                <a:spcPct val="90000"/>
              </a:lnSpc>
            </a:pPr>
            <a:r>
              <a:rPr lang="en-US" sz="1100" b="1"/>
              <a:t>Design</a:t>
            </a:r>
          </a:p>
          <a:p>
            <a:pPr lvl="2">
              <a:lnSpc>
                <a:spcPct val="90000"/>
              </a:lnSpc>
            </a:pPr>
            <a:r>
              <a:rPr lang="en-US" sz="1100" b="1"/>
              <a:t>Development</a:t>
            </a:r>
          </a:p>
          <a:p>
            <a:pPr lvl="2">
              <a:lnSpc>
                <a:spcPct val="90000"/>
              </a:lnSpc>
            </a:pPr>
            <a:r>
              <a:rPr lang="en-US" sz="1100" b="1"/>
              <a:t>Deployment</a:t>
            </a:r>
          </a:p>
          <a:p>
            <a:pPr lvl="2">
              <a:lnSpc>
                <a:spcPct val="90000"/>
              </a:lnSpc>
            </a:pPr>
            <a:r>
              <a:rPr lang="en-US" sz="1100" b="1"/>
              <a:t>Sustainment</a:t>
            </a:r>
          </a:p>
          <a:p>
            <a:pPr lvl="1">
              <a:lnSpc>
                <a:spcPct val="90000"/>
              </a:lnSpc>
            </a:pPr>
            <a:r>
              <a:rPr lang="en-US" sz="1100" b="1"/>
              <a:t>Leveraging our proprietary Art-of-the-Possible engagement model to:</a:t>
            </a:r>
          </a:p>
          <a:p>
            <a:pPr lvl="2">
              <a:lnSpc>
                <a:spcPct val="90000"/>
              </a:lnSpc>
            </a:pPr>
            <a:r>
              <a:rPr lang="en-US" sz="1100" b="1"/>
              <a:t>Drive user participation early and often</a:t>
            </a:r>
          </a:p>
          <a:p>
            <a:pPr lvl="2">
              <a:lnSpc>
                <a:spcPct val="90000"/>
              </a:lnSpc>
            </a:pPr>
            <a:r>
              <a:rPr lang="en-US" sz="1100" b="1"/>
              <a:t>Creating a sense of ownership</a:t>
            </a:r>
          </a:p>
          <a:p>
            <a:pPr lvl="2">
              <a:lnSpc>
                <a:spcPct val="90000"/>
              </a:lnSpc>
            </a:pPr>
            <a:r>
              <a:rPr lang="en-US" sz="1100" b="1"/>
              <a:t>Upfront buy-in</a:t>
            </a:r>
          </a:p>
          <a:p>
            <a:pPr lvl="2">
              <a:lnSpc>
                <a:spcPct val="90000"/>
              </a:lnSpc>
            </a:pPr>
            <a:r>
              <a:rPr lang="en-US" sz="1100" b="1"/>
              <a:t>Achieve industry leading adoption and utilization rates</a:t>
            </a:r>
          </a:p>
          <a:p>
            <a:pPr lvl="2">
              <a:lnSpc>
                <a:spcPct val="90000"/>
              </a:lnSpc>
            </a:pPr>
            <a:r>
              <a:rPr lang="en-US" sz="1100" b="1"/>
              <a:t>Increased ROI and </a:t>
            </a:r>
          </a:p>
          <a:p>
            <a:pPr lvl="1">
              <a:lnSpc>
                <a:spcPct val="90000"/>
              </a:lnSpc>
            </a:pPr>
            <a:r>
              <a:rPr lang="en-US" sz="1100" b="1"/>
              <a:t>Success drives us deeper and broader into client’s business creating long-term partnerships and superior business outcomes. </a:t>
            </a:r>
          </a:p>
        </p:txBody>
      </p:sp>
    </p:spTree>
    <p:extLst>
      <p:ext uri="{BB962C8B-B14F-4D97-AF65-F5344CB8AC3E}">
        <p14:creationId xmlns:p14="http://schemas.microsoft.com/office/powerpoint/2010/main" val="2317793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7C14B2-593D-2E26-658D-2E053AEC6FAA}"/>
              </a:ext>
            </a:extLst>
          </p:cNvPr>
          <p:cNvSpPr>
            <a:spLocks noGrp="1"/>
          </p:cNvSpPr>
          <p:nvPr>
            <p:ph type="title"/>
          </p:nvPr>
        </p:nvSpPr>
        <p:spPr>
          <a:xfrm>
            <a:off x="4152900" y="670251"/>
            <a:ext cx="4255768" cy="352099"/>
          </a:xfrm>
        </p:spPr>
        <p:txBody>
          <a:bodyPr>
            <a:normAutofit fontScale="90000"/>
          </a:bodyPr>
          <a:lstStyle/>
          <a:p>
            <a:r>
              <a:rPr lang="en-US" dirty="0"/>
              <a:t>Accelerator advantages</a:t>
            </a:r>
          </a:p>
        </p:txBody>
      </p:sp>
      <p:sp>
        <p:nvSpPr>
          <p:cNvPr id="4" name="Content Placeholder 3">
            <a:extLst>
              <a:ext uri="{FF2B5EF4-FFF2-40B4-BE49-F238E27FC236}">
                <a16:creationId xmlns:a16="http://schemas.microsoft.com/office/drawing/2014/main" id="{15D0C6DF-FEBA-8816-C6F7-6E2B5530635F}"/>
              </a:ext>
            </a:extLst>
          </p:cNvPr>
          <p:cNvSpPr>
            <a:spLocks noGrp="1"/>
          </p:cNvSpPr>
          <p:nvPr>
            <p:ph idx="1"/>
          </p:nvPr>
        </p:nvSpPr>
        <p:spPr>
          <a:xfrm>
            <a:off x="711200" y="1098550"/>
            <a:ext cx="10840719" cy="5454649"/>
          </a:xfrm>
        </p:spPr>
        <p:txBody>
          <a:bodyPr>
            <a:normAutofit fontScale="25000" lnSpcReduction="20000"/>
          </a:bodyPr>
          <a:lstStyle/>
          <a:p>
            <a:pPr marL="0" indent="0">
              <a:buNone/>
            </a:pPr>
            <a:r>
              <a:rPr lang="en-US" sz="5500" b="1" dirty="0"/>
              <a:t>1. Rapid Time-to-Insight</a:t>
            </a:r>
          </a:p>
          <a:p>
            <a:r>
              <a:rPr lang="en-US" sz="5500" dirty="0"/>
              <a:t>Pre-built dashboards and KPIs specifically designed for manufacturing use cases.</a:t>
            </a:r>
          </a:p>
          <a:p>
            <a:r>
              <a:rPr lang="en-US" sz="5500" dirty="0"/>
              <a:t>Speeds up implementation—get analytics live in days, not months.</a:t>
            </a:r>
          </a:p>
          <a:p>
            <a:r>
              <a:rPr lang="en-US" sz="5500" dirty="0"/>
              <a:t>Reduces reliance on IT or data teams for every new report.</a:t>
            </a:r>
          </a:p>
          <a:p>
            <a:pPr marL="0" indent="0">
              <a:buNone/>
            </a:pPr>
            <a:r>
              <a:rPr lang="en-US" sz="5500" b="1" dirty="0"/>
              <a:t>2. End-to-End Decision Intelligence</a:t>
            </a:r>
          </a:p>
          <a:p>
            <a:r>
              <a:rPr lang="en-US" sz="5500" dirty="0"/>
              <a:t>Combines data prep, business logic, visualization, and advanced analytics—all in one platform.</a:t>
            </a:r>
          </a:p>
          <a:p>
            <a:r>
              <a:rPr lang="en-US" sz="5500" dirty="0"/>
              <a:t>Empowers users to not just see what’s happening, but </a:t>
            </a:r>
            <a:r>
              <a:rPr lang="en-US" sz="5500" b="1" dirty="0"/>
              <a:t>why</a:t>
            </a:r>
            <a:r>
              <a:rPr lang="en-US" sz="5500" dirty="0"/>
              <a:t>, and </a:t>
            </a:r>
            <a:r>
              <a:rPr lang="en-US" sz="5500" b="1" dirty="0"/>
              <a:t>what to do next</a:t>
            </a:r>
            <a:r>
              <a:rPr lang="en-US" sz="5500" dirty="0"/>
              <a:t>.</a:t>
            </a:r>
          </a:p>
          <a:p>
            <a:pPr marL="0" indent="0">
              <a:buNone/>
            </a:pPr>
            <a:r>
              <a:rPr lang="en-US" sz="5500" b="1" dirty="0"/>
              <a:t>3. Real-Time Shop Floor Visibility</a:t>
            </a:r>
          </a:p>
          <a:p>
            <a:r>
              <a:rPr lang="en-US" sz="5500" dirty="0"/>
              <a:t>Monitor production, machine performance (OEE), downtime, scrap rates, and more in real-time.</a:t>
            </a:r>
          </a:p>
          <a:p>
            <a:r>
              <a:rPr lang="en-US" sz="5500" dirty="0"/>
              <a:t>Easily track shift-wise, line-wise, and operator-wise performance.</a:t>
            </a:r>
          </a:p>
          <a:p>
            <a:r>
              <a:rPr lang="en-US" sz="5500" dirty="0"/>
              <a:t>Identify bottlenecks and inefficiencies before they impact output.</a:t>
            </a:r>
          </a:p>
          <a:p>
            <a:pPr marL="0" indent="0">
              <a:buNone/>
            </a:pPr>
            <a:r>
              <a:rPr lang="en-US" sz="5500" b="1" dirty="0"/>
              <a:t>4. AI-Driven Forecasting &amp; Anomaly Detection</a:t>
            </a:r>
          </a:p>
          <a:p>
            <a:r>
              <a:rPr lang="en-US" sz="5500" dirty="0"/>
              <a:t>Built-in AI/ML capabilities help forecast production output, maintenance needs, or quality issues.</a:t>
            </a:r>
          </a:p>
          <a:p>
            <a:r>
              <a:rPr lang="en-US" sz="5500" dirty="0"/>
              <a:t>Detect anomalies in cycle times, raw material usage, or demand patterns automatically.</a:t>
            </a:r>
          </a:p>
          <a:p>
            <a:pPr marL="0" indent="0">
              <a:buNone/>
            </a:pPr>
            <a:r>
              <a:rPr lang="en-US" sz="5500" b="1" dirty="0"/>
              <a:t>5. Seamless Integration with Manufacturing Systems</a:t>
            </a:r>
          </a:p>
          <a:p>
            <a:r>
              <a:rPr lang="en-US" sz="5500" dirty="0"/>
              <a:t>Easily connects to ERP (e.g., SAP, Odoo, IQMS), MES, SCADA, and IoT devices.</a:t>
            </a:r>
          </a:p>
          <a:p>
            <a:r>
              <a:rPr lang="en-US" sz="5500" dirty="0"/>
              <a:t>Brings all your data—from shop floor to top floor—into a single source of truth.</a:t>
            </a:r>
          </a:p>
          <a:p>
            <a:pPr marL="0" indent="0">
              <a:buNone/>
            </a:pPr>
            <a:r>
              <a:rPr lang="en-US" sz="5500" b="1" dirty="0"/>
              <a:t>6. Cost and Resource Efficiency</a:t>
            </a:r>
          </a:p>
          <a:p>
            <a:r>
              <a:rPr lang="en-US" sz="5500" dirty="0"/>
              <a:t>Avoid costly and lengthy custom BI projects.</a:t>
            </a:r>
          </a:p>
          <a:p>
            <a:r>
              <a:rPr lang="en-US" sz="5500" dirty="0"/>
              <a:t>Customers gets up to </a:t>
            </a:r>
            <a:r>
              <a:rPr lang="en-US" sz="5500" b="1" dirty="0"/>
              <a:t>60% cost savings</a:t>
            </a:r>
            <a:r>
              <a:rPr lang="en-US" sz="5500" dirty="0"/>
              <a:t>.</a:t>
            </a:r>
          </a:p>
          <a:p>
            <a:endParaRPr lang="en-US" dirty="0"/>
          </a:p>
        </p:txBody>
      </p:sp>
    </p:spTree>
    <p:extLst>
      <p:ext uri="{BB962C8B-B14F-4D97-AF65-F5344CB8AC3E}">
        <p14:creationId xmlns:p14="http://schemas.microsoft.com/office/powerpoint/2010/main" val="51408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Video 5" descr="Box Packages">
            <a:extLst>
              <a:ext uri="{FF2B5EF4-FFF2-40B4-BE49-F238E27FC236}">
                <a16:creationId xmlns:a16="http://schemas.microsoft.com/office/drawing/2014/main" id="{136FFA25-7934-02C1-5378-7886CE87DE07}"/>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33012" r="32176" b="-1"/>
          <a:stretch>
            <a:fillRect/>
          </a:stretch>
        </p:blipFill>
        <p:spPr>
          <a:xfrm>
            <a:off x="20" y="10"/>
            <a:ext cx="4232255" cy="6857990"/>
          </a:xfrm>
          <a:prstGeom prst="rect">
            <a:avLst/>
          </a:prstGeom>
          <a:noFill/>
        </p:spPr>
      </p:pic>
      <p:sp>
        <p:nvSpPr>
          <p:cNvPr id="3" name="Title 2">
            <a:extLst>
              <a:ext uri="{FF2B5EF4-FFF2-40B4-BE49-F238E27FC236}">
                <a16:creationId xmlns:a16="http://schemas.microsoft.com/office/drawing/2014/main" id="{E3217968-9B9B-07A6-24A2-E36799EF572A}"/>
              </a:ext>
            </a:extLst>
          </p:cNvPr>
          <p:cNvSpPr>
            <a:spLocks noGrp="1"/>
          </p:cNvSpPr>
          <p:nvPr>
            <p:ph type="title"/>
          </p:nvPr>
        </p:nvSpPr>
        <p:spPr>
          <a:xfrm>
            <a:off x="4900927" y="709565"/>
            <a:ext cx="6650991" cy="699407"/>
          </a:xfrm>
        </p:spPr>
        <p:txBody>
          <a:bodyPr anchor="b">
            <a:normAutofit/>
          </a:bodyPr>
          <a:lstStyle/>
          <a:p>
            <a:r>
              <a:rPr lang="en-US" dirty="0"/>
              <a:t> advantages using pyramid analytics</a:t>
            </a:r>
          </a:p>
        </p:txBody>
      </p:sp>
      <p:sp>
        <p:nvSpPr>
          <p:cNvPr id="4" name="Content Placeholder 3">
            <a:extLst>
              <a:ext uri="{FF2B5EF4-FFF2-40B4-BE49-F238E27FC236}">
                <a16:creationId xmlns:a16="http://schemas.microsoft.com/office/drawing/2014/main" id="{34EAE1AA-0DA6-F70F-1A4A-60D920A943B6}"/>
              </a:ext>
            </a:extLst>
          </p:cNvPr>
          <p:cNvSpPr>
            <a:spLocks noGrp="1"/>
          </p:cNvSpPr>
          <p:nvPr>
            <p:ph idx="1"/>
          </p:nvPr>
        </p:nvSpPr>
        <p:spPr>
          <a:xfrm>
            <a:off x="4900928" y="1632857"/>
            <a:ext cx="6650991" cy="4205188"/>
          </a:xfrm>
        </p:spPr>
        <p:txBody>
          <a:bodyPr anchor="t">
            <a:normAutofit/>
          </a:bodyPr>
          <a:lstStyle/>
          <a:p>
            <a:r>
              <a:rPr lang="en-US" dirty="0"/>
              <a:t>It helps customers to see the component failure, failed/success attempts, and Assembly Duration.</a:t>
            </a:r>
          </a:p>
          <a:p>
            <a:r>
              <a:rPr lang="en-US" dirty="0"/>
              <a:t>Main problem in the Manufacturing industry is the disparity of systems and its not integrated. Pyramid helps consolidating those data into its data model. It is the main issue with other BI tools in the market, but Pyramid handles all that seamlessly in our accelerator.</a:t>
            </a:r>
          </a:p>
          <a:p>
            <a:endParaRPr lang="en-US" dirty="0"/>
          </a:p>
          <a:p>
            <a:endParaRPr lang="en-US" dirty="0"/>
          </a:p>
          <a:p>
            <a:endParaRPr lang="en-US" dirty="0"/>
          </a:p>
        </p:txBody>
      </p:sp>
    </p:spTree>
    <p:extLst>
      <p:ext uri="{BB962C8B-B14F-4D97-AF65-F5344CB8AC3E}">
        <p14:creationId xmlns:p14="http://schemas.microsoft.com/office/powerpoint/2010/main" val="98166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Video 6" descr="Overhead Projector">
            <a:extLst>
              <a:ext uri="{FF2B5EF4-FFF2-40B4-BE49-F238E27FC236}">
                <a16:creationId xmlns:a16="http://schemas.microsoft.com/office/drawing/2014/main" id="{88FAC258-B00F-BD6F-96E3-451EBDB1DB0F}"/>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3"/>
          <a:stretch>
            <a:fillRect/>
          </a:stretch>
        </p:blipFill>
        <p:spPr>
          <a:xfrm>
            <a:off x="20" y="10"/>
            <a:ext cx="12191980" cy="6857990"/>
          </a:xfrm>
          <a:prstGeom prst="rect">
            <a:avLst/>
          </a:prstGeom>
          <a:noFill/>
        </p:spPr>
      </p:pic>
      <p:sp>
        <p:nvSpPr>
          <p:cNvPr id="3" name="Content Placeholder 2">
            <a:extLst>
              <a:ext uri="{FF2B5EF4-FFF2-40B4-BE49-F238E27FC236}">
                <a16:creationId xmlns:a16="http://schemas.microsoft.com/office/drawing/2014/main" id="{71D1FBE8-3576-60E6-2CF3-067CF09EA2EA}"/>
              </a:ext>
            </a:extLst>
          </p:cNvPr>
          <p:cNvSpPr>
            <a:spLocks noGrp="1"/>
          </p:cNvSpPr>
          <p:nvPr>
            <p:ph type="subTitle" idx="1"/>
          </p:nvPr>
        </p:nvSpPr>
        <p:spPr>
          <a:xfrm>
            <a:off x="581194" y="5695849"/>
            <a:ext cx="10993546" cy="590321"/>
          </a:xfrm>
        </p:spPr>
        <p:txBody>
          <a:bodyPr anchor="t">
            <a:normAutofit/>
          </a:bodyPr>
          <a:lstStyle/>
          <a:p>
            <a:r>
              <a:rPr lang="en-US" b="1" u="sng" dirty="0">
                <a:hlinkClick r:id="rId5">
                  <a:extLst>
                    <a:ext uri="{A12FA001-AC4F-418D-AE19-62706E023703}">
                      <ahyp:hlinkClr xmlns:ahyp="http://schemas.microsoft.com/office/drawing/2018/hyperlinkcolor" val="tx"/>
                    </a:ext>
                  </a:extLst>
                </a:hlinkClick>
              </a:rPr>
              <a:t>PYRAMIDIAN VIDEO EDIT 1.mp4</a:t>
            </a:r>
            <a:endParaRPr lang="en-US" b="1" dirty="0"/>
          </a:p>
        </p:txBody>
      </p:sp>
      <p:sp>
        <p:nvSpPr>
          <p:cNvPr id="2" name="Title 1">
            <a:extLst>
              <a:ext uri="{FF2B5EF4-FFF2-40B4-BE49-F238E27FC236}">
                <a16:creationId xmlns:a16="http://schemas.microsoft.com/office/drawing/2014/main" id="{CA334591-AD2C-7A2E-01D0-22CABA866CBF}"/>
              </a:ext>
            </a:extLst>
          </p:cNvPr>
          <p:cNvSpPr>
            <a:spLocks noGrp="1"/>
          </p:cNvSpPr>
          <p:nvPr>
            <p:ph type="ctrTitle"/>
          </p:nvPr>
        </p:nvSpPr>
        <p:spPr>
          <a:xfrm>
            <a:off x="581191" y="4220835"/>
            <a:ext cx="10993549" cy="1475013"/>
          </a:xfrm>
        </p:spPr>
        <p:txBody>
          <a:bodyPr anchor="b">
            <a:normAutofit/>
          </a:bodyPr>
          <a:lstStyle/>
          <a:p>
            <a:r>
              <a:rPr lang="en-US" dirty="0"/>
              <a:t>KASH Tech Manufacturing Accelerator</a:t>
            </a:r>
          </a:p>
        </p:txBody>
      </p:sp>
    </p:spTree>
    <p:extLst>
      <p:ext uri="{BB962C8B-B14F-4D97-AF65-F5344CB8AC3E}">
        <p14:creationId xmlns:p14="http://schemas.microsoft.com/office/powerpoint/2010/main" val="678789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mute="1">
                <p:cTn id="12" repeatCount="indefinite" fill="hold" display="0">
                  <p:stCondLst>
                    <p:cond delay="indefinite"/>
                  </p:stCondLst>
                </p:cTn>
                <p:tgtEl>
                  <p:spTgt spid="7"/>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1E58E-F7FE-98BA-06EF-3F56B8EA30CC}"/>
              </a:ext>
            </a:extLst>
          </p:cNvPr>
          <p:cNvSpPr>
            <a:spLocks noGrp="1"/>
          </p:cNvSpPr>
          <p:nvPr>
            <p:ph type="title"/>
          </p:nvPr>
        </p:nvSpPr>
        <p:spPr>
          <a:xfrm>
            <a:off x="581193" y="4693389"/>
            <a:ext cx="11029616" cy="566738"/>
          </a:xfrm>
        </p:spPr>
        <p:txBody>
          <a:bodyPr anchor="b">
            <a:normAutofit/>
          </a:bodyPr>
          <a:lstStyle/>
          <a:p>
            <a:r>
              <a:rPr lang="en-US" dirty="0"/>
              <a:t>Demo</a:t>
            </a:r>
          </a:p>
        </p:txBody>
      </p:sp>
      <p:pic>
        <p:nvPicPr>
          <p:cNvPr id="7" name="Picture 6" descr="Machine in a laboratory">
            <a:extLst>
              <a:ext uri="{FF2B5EF4-FFF2-40B4-BE49-F238E27FC236}">
                <a16:creationId xmlns:a16="http://schemas.microsoft.com/office/drawing/2014/main" id="{B2E61FD0-5A0C-12E9-0E6B-07DD1719DCF8}"/>
              </a:ext>
            </a:extLst>
          </p:cNvPr>
          <p:cNvPicPr>
            <a:picLocks noChangeAspect="1"/>
          </p:cNvPicPr>
          <p:nvPr/>
        </p:nvPicPr>
        <p:blipFill>
          <a:blip r:embed="rId2"/>
          <a:srcRect t="29137" r="-1" b="22416"/>
          <a:stretch>
            <a:fillRect/>
          </a:stretch>
        </p:blipFill>
        <p:spPr>
          <a:xfrm>
            <a:off x="447817" y="641350"/>
            <a:ext cx="11290859" cy="3651249"/>
          </a:xfrm>
          <a:prstGeom prst="rect">
            <a:avLst/>
          </a:prstGeom>
          <a:noFill/>
        </p:spPr>
      </p:pic>
      <p:sp>
        <p:nvSpPr>
          <p:cNvPr id="3" name="Content Placeholder 2">
            <a:extLst>
              <a:ext uri="{FF2B5EF4-FFF2-40B4-BE49-F238E27FC236}">
                <a16:creationId xmlns:a16="http://schemas.microsoft.com/office/drawing/2014/main" id="{0AA4F231-8B73-2701-9D23-52CF51F07109}"/>
              </a:ext>
            </a:extLst>
          </p:cNvPr>
          <p:cNvSpPr>
            <a:spLocks noGrp="1"/>
          </p:cNvSpPr>
          <p:nvPr>
            <p:ph type="body" sz="half" idx="2"/>
          </p:nvPr>
        </p:nvSpPr>
        <p:spPr>
          <a:xfrm>
            <a:off x="581192" y="5260127"/>
            <a:ext cx="11029617" cy="998148"/>
          </a:xfrm>
        </p:spPr>
        <p:txBody>
          <a:bodyPr anchor="t">
            <a:normAutofit/>
          </a:bodyPr>
          <a:lstStyle/>
          <a:p>
            <a:r>
              <a:rPr lang="en-US"/>
              <a:t>KASH Tech’s Manufacturing Accelerator for Pyramid Analytics</a:t>
            </a:r>
          </a:p>
        </p:txBody>
      </p:sp>
    </p:spTree>
    <p:extLst>
      <p:ext uri="{BB962C8B-B14F-4D97-AF65-F5344CB8AC3E}">
        <p14:creationId xmlns:p14="http://schemas.microsoft.com/office/powerpoint/2010/main" val="33576527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Magnifying glass and question mark">
            <a:extLst>
              <a:ext uri="{FF2B5EF4-FFF2-40B4-BE49-F238E27FC236}">
                <a16:creationId xmlns:a16="http://schemas.microsoft.com/office/drawing/2014/main" id="{AE2556FB-D6D1-C32D-CFFD-0408037ED9BE}"/>
              </a:ext>
            </a:extLst>
          </p:cNvPr>
          <p:cNvPicPr>
            <a:picLocks noChangeAspect="1"/>
          </p:cNvPicPr>
          <p:nvPr/>
        </p:nvPicPr>
        <p:blipFill>
          <a:blip r:embed="rId2"/>
          <a:srcRect l="37084" r="28202"/>
          <a:stretch>
            <a:fillRect/>
          </a:stretch>
        </p:blipFill>
        <p:spPr>
          <a:xfrm>
            <a:off x="20" y="10"/>
            <a:ext cx="4232255" cy="6857990"/>
          </a:xfrm>
          <a:prstGeom prst="rect">
            <a:avLst/>
          </a:prstGeom>
          <a:noFill/>
        </p:spPr>
      </p:pic>
      <p:sp>
        <p:nvSpPr>
          <p:cNvPr id="6" name="TextBox 5">
            <a:extLst>
              <a:ext uri="{FF2B5EF4-FFF2-40B4-BE49-F238E27FC236}">
                <a16:creationId xmlns:a16="http://schemas.microsoft.com/office/drawing/2014/main" id="{9FCE6A08-FF02-CCBC-8974-76E5667139B7}"/>
              </a:ext>
            </a:extLst>
          </p:cNvPr>
          <p:cNvSpPr txBox="1"/>
          <p:nvPr/>
        </p:nvSpPr>
        <p:spPr>
          <a:xfrm>
            <a:off x="4900927" y="709565"/>
            <a:ext cx="6650991" cy="699407"/>
          </a:xfrm>
          <a:prstGeom prst="rect">
            <a:avLst/>
          </a:prstGeom>
        </p:spPr>
        <p:txBody>
          <a:bodyPr vert="horz" lIns="91440" tIns="45720" rIns="91440" bIns="45720" rtlCol="0" anchor="b">
            <a:normAutofit/>
          </a:bodyPr>
          <a:lstStyle/>
          <a:p>
            <a:pPr defTabSz="457200">
              <a:spcBef>
                <a:spcPct val="0"/>
              </a:spcBef>
              <a:spcAft>
                <a:spcPts val="600"/>
              </a:spcAft>
            </a:pPr>
            <a:r>
              <a:rPr lang="en-US" sz="2400" b="0" kern="1200" cap="all">
                <a:solidFill>
                  <a:schemeClr val="accent1"/>
                </a:solidFill>
                <a:latin typeface="+mj-lt"/>
                <a:ea typeface="+mj-ea"/>
                <a:cs typeface="+mj-cs"/>
              </a:rPr>
              <a:t>So the question is………</a:t>
            </a:r>
          </a:p>
        </p:txBody>
      </p:sp>
      <p:sp>
        <p:nvSpPr>
          <p:cNvPr id="3" name="Content Placeholder 2">
            <a:extLst>
              <a:ext uri="{FF2B5EF4-FFF2-40B4-BE49-F238E27FC236}">
                <a16:creationId xmlns:a16="http://schemas.microsoft.com/office/drawing/2014/main" id="{79ABB9FE-10B2-1308-7E25-ECC612AC3614}"/>
              </a:ext>
            </a:extLst>
          </p:cNvPr>
          <p:cNvSpPr>
            <a:spLocks noGrp="1"/>
          </p:cNvSpPr>
          <p:nvPr>
            <p:ph idx="1"/>
          </p:nvPr>
        </p:nvSpPr>
        <p:spPr>
          <a:xfrm>
            <a:off x="4900928" y="1632857"/>
            <a:ext cx="6650991" cy="4205188"/>
          </a:xfrm>
        </p:spPr>
        <p:txBody>
          <a:bodyPr vert="horz" lIns="91440" tIns="45720" rIns="91440" bIns="45720" rtlCol="0" anchor="t">
            <a:normAutofit/>
          </a:bodyPr>
          <a:lstStyle/>
          <a:p>
            <a:r>
              <a:rPr lang="en-US" cap="all"/>
              <a:t>How can KASH Tech help you?</a:t>
            </a:r>
            <a:endParaRPr lang="en-US" b="1" cap="all"/>
          </a:p>
        </p:txBody>
      </p:sp>
    </p:spTree>
    <p:extLst>
      <p:ext uri="{BB962C8B-B14F-4D97-AF65-F5344CB8AC3E}">
        <p14:creationId xmlns:p14="http://schemas.microsoft.com/office/powerpoint/2010/main" val="172344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Offshore production platform">
            <a:extLst>
              <a:ext uri="{FF2B5EF4-FFF2-40B4-BE49-F238E27FC236}">
                <a16:creationId xmlns:a16="http://schemas.microsoft.com/office/drawing/2014/main" id="{351117E4-BCF1-94E6-E18D-ACFDBB18318C}"/>
              </a:ext>
            </a:extLst>
          </p:cNvPr>
          <p:cNvPicPr>
            <a:picLocks noChangeAspect="1"/>
          </p:cNvPicPr>
          <p:nvPr/>
        </p:nvPicPr>
        <p:blipFill>
          <a:blip r:embed="rId2"/>
          <a:srcRect l="24434" r="31904" b="-1"/>
          <a:stretch>
            <a:fillRect/>
          </a:stretch>
        </p:blipFill>
        <p:spPr>
          <a:xfrm>
            <a:off x="20" y="10"/>
            <a:ext cx="4232255" cy="6857990"/>
          </a:xfrm>
          <a:prstGeom prst="rect">
            <a:avLst/>
          </a:prstGeom>
          <a:noFill/>
        </p:spPr>
      </p:pic>
      <p:sp>
        <p:nvSpPr>
          <p:cNvPr id="2" name="Title 1">
            <a:extLst>
              <a:ext uri="{FF2B5EF4-FFF2-40B4-BE49-F238E27FC236}">
                <a16:creationId xmlns:a16="http://schemas.microsoft.com/office/drawing/2014/main" id="{B38CC61F-300E-6BFC-A60D-7EB6BF024118}"/>
              </a:ext>
            </a:extLst>
          </p:cNvPr>
          <p:cNvSpPr>
            <a:spLocks noGrp="1"/>
          </p:cNvSpPr>
          <p:nvPr>
            <p:ph type="title"/>
          </p:nvPr>
        </p:nvSpPr>
        <p:spPr>
          <a:xfrm>
            <a:off x="4900927" y="709565"/>
            <a:ext cx="6650991" cy="699407"/>
          </a:xfrm>
        </p:spPr>
        <p:txBody>
          <a:bodyPr anchor="b">
            <a:normAutofit/>
          </a:bodyPr>
          <a:lstStyle/>
          <a:p>
            <a:r>
              <a:rPr lang="en-US" dirty="0"/>
              <a:t>Pyramid certified consultants</a:t>
            </a:r>
          </a:p>
        </p:txBody>
      </p:sp>
      <p:sp>
        <p:nvSpPr>
          <p:cNvPr id="3" name="Content Placeholder 2">
            <a:extLst>
              <a:ext uri="{FF2B5EF4-FFF2-40B4-BE49-F238E27FC236}">
                <a16:creationId xmlns:a16="http://schemas.microsoft.com/office/drawing/2014/main" id="{B22B18D9-E919-659E-3E4D-410BE577197A}"/>
              </a:ext>
            </a:extLst>
          </p:cNvPr>
          <p:cNvSpPr>
            <a:spLocks noGrp="1"/>
          </p:cNvSpPr>
          <p:nvPr>
            <p:ph idx="1"/>
          </p:nvPr>
        </p:nvSpPr>
        <p:spPr>
          <a:xfrm>
            <a:off x="4900928" y="1632857"/>
            <a:ext cx="6650991" cy="4205188"/>
          </a:xfrm>
        </p:spPr>
        <p:txBody>
          <a:bodyPr anchor="t">
            <a:normAutofit/>
          </a:bodyPr>
          <a:lstStyle/>
          <a:p>
            <a:r>
              <a:rPr lang="en-US" dirty="0"/>
              <a:t>Pyramid Certification – Total 8 Resources</a:t>
            </a:r>
          </a:p>
          <a:p>
            <a:pPr marL="0" indent="0">
              <a:buNone/>
            </a:pPr>
            <a:endParaRPr lang="en-US" dirty="0"/>
          </a:p>
          <a:p>
            <a:pPr lvl="1"/>
            <a:r>
              <a:rPr lang="en-US" sz="2000" dirty="0"/>
              <a:t>Level 3:  3 onshore, 2 offshore.  Total 5</a:t>
            </a:r>
          </a:p>
          <a:p>
            <a:pPr lvl="1"/>
            <a:r>
              <a:rPr lang="en-US" sz="2000" dirty="0"/>
              <a:t>Level 2: 2 onshore, will be level 3 in 60 days</a:t>
            </a:r>
          </a:p>
          <a:p>
            <a:pPr lvl="1"/>
            <a:r>
              <a:rPr lang="en-US" sz="2000" dirty="0"/>
              <a:t>Level 1: 1 onshore, will be level 2 in 60 days</a:t>
            </a:r>
          </a:p>
        </p:txBody>
      </p:sp>
    </p:spTree>
    <p:extLst>
      <p:ext uri="{BB962C8B-B14F-4D97-AF65-F5344CB8AC3E}">
        <p14:creationId xmlns:p14="http://schemas.microsoft.com/office/powerpoint/2010/main" val="583426678"/>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Product Summary_Win32_RS v2" id="{4A4BC7BA-E104-48CF-9F11-CBBDF04784BE}" vid="{45BAD27F-A2E8-4282-99F2-C6ED447BF4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5A6C788-C4FC-4FDC-8A35-3D0FEBD2EC4E}">
  <ds:schemaRefs>
    <ds:schemaRef ds:uri="71af3243-3dd4-4a8d-8c0d-dd76da1f02a5"/>
    <ds:schemaRef ds:uri="http://schemas.microsoft.com/office/infopath/2007/PartnerControls"/>
    <ds:schemaRef ds:uri="http://schemas.microsoft.com/office/2006/metadata/properties"/>
    <ds:schemaRef ds:uri="http://purl.org/dc/elements/1.1/"/>
    <ds:schemaRef ds:uri="http://www.w3.org/XML/1998/namespace"/>
    <ds:schemaRef ds:uri="http://schemas.openxmlformats.org/package/2006/metadata/core-properties"/>
    <ds:schemaRef ds:uri="http://purl.org/dc/terms/"/>
    <ds:schemaRef ds:uri="http://schemas.microsoft.com/office/2006/documentManagement/types"/>
    <ds:schemaRef ds:uri="16c05727-aa75-4e4a-9b5f-8a80a1165891"/>
    <ds:schemaRef ds:uri="http://purl.org/dc/dcmitype/"/>
  </ds:schemaRefs>
</ds:datastoreItem>
</file>

<file path=customXml/itemProps2.xml><?xml version="1.0" encoding="utf-8"?>
<ds:datastoreItem xmlns:ds="http://schemas.openxmlformats.org/officeDocument/2006/customXml" ds:itemID="{8043F881-A283-4804-BC69-C2CA14CA7881}">
  <ds:schemaRefs>
    <ds:schemaRef ds:uri="http://schemas.microsoft.com/sharepoint/v3/contenttype/forms"/>
  </ds:schemaRefs>
</ds:datastoreItem>
</file>

<file path=customXml/itemProps3.xml><?xml version="1.0" encoding="utf-8"?>
<ds:datastoreItem xmlns:ds="http://schemas.openxmlformats.org/officeDocument/2006/customXml" ds:itemID="{3F46A686-309E-4CB8-8B43-0618CA3DC8E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Product summary presentation</Template>
  <TotalTime>12903</TotalTime>
  <Words>576</Words>
  <Application>Microsoft Office PowerPoint</Application>
  <PresentationFormat>Widescreen</PresentationFormat>
  <Paragraphs>75</Paragraphs>
  <Slides>10</Slides>
  <Notes>2</Notes>
  <HiddenSlides>1</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Gill Sans MT</vt:lpstr>
      <vt:lpstr>Wingdings 2</vt:lpstr>
      <vt:lpstr>DividendVTI</vt:lpstr>
      <vt:lpstr>KASH tech llc</vt:lpstr>
      <vt:lpstr>Who are we</vt:lpstr>
      <vt:lpstr>PowerPoint Presentation</vt:lpstr>
      <vt:lpstr>Accelerator advantages</vt:lpstr>
      <vt:lpstr> advantages using pyramid analytics</vt:lpstr>
      <vt:lpstr>KASH Tech Manufacturing Accelerator</vt:lpstr>
      <vt:lpstr>Demo</vt:lpstr>
      <vt:lpstr>PowerPoint Presentation</vt:lpstr>
      <vt:lpstr>Pyramid certified consultants</vt:lpstr>
      <vt:lpstr>Kevin Munley 404.368.5454 Kevin.Munley@kashtechllc.com  Alex Gardner Ashvini Thomas Surya Sankar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KASH tech llc</dc:title>
  <dc:creator>Kamesh Gopalan</dc:creator>
  <cp:lastModifiedBy>Surya Sankar</cp:lastModifiedBy>
  <cp:revision>115</cp:revision>
  <dcterms:created xsi:type="dcterms:W3CDTF">2020-10-03T18:59:40Z</dcterms:created>
  <dcterms:modified xsi:type="dcterms:W3CDTF">2025-07-22T15:00:36Z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